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sldIdLst>
    <p:sldId id="256" r:id="rId2"/>
    <p:sldId id="258" r:id="rId3"/>
    <p:sldId id="259" r:id="rId4"/>
    <p:sldId id="260" r:id="rId5"/>
    <p:sldId id="261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7F0C9B8-4ED4-46F0-8EA4-C8093B354495}" type="datetimeFigureOut">
              <a:rPr lang="ru-RU" smtClean="0"/>
              <a:t>10.12.2018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744089AD-140B-4325-94BE-CB5A71312904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1434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0C9B8-4ED4-46F0-8EA4-C8093B354495}" type="datetimeFigureOut">
              <a:rPr lang="ru-RU" smtClean="0"/>
              <a:t>10.12.2018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089AD-140B-4325-94BE-CB5A713129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19288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0C9B8-4ED4-46F0-8EA4-C8093B354495}" type="datetimeFigureOut">
              <a:rPr lang="ru-RU" smtClean="0"/>
              <a:t>10.12.2018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089AD-140B-4325-94BE-CB5A71312904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9552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0C9B8-4ED4-46F0-8EA4-C8093B354495}" type="datetimeFigureOut">
              <a:rPr lang="ru-RU" smtClean="0"/>
              <a:t>10.12.2018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089AD-140B-4325-94BE-CB5A71312904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39823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0C9B8-4ED4-46F0-8EA4-C8093B354495}" type="datetimeFigureOut">
              <a:rPr lang="ru-RU" smtClean="0"/>
              <a:t>10.12.2018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089AD-140B-4325-94BE-CB5A713129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08136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0C9B8-4ED4-46F0-8EA4-C8093B354495}" type="datetimeFigureOut">
              <a:rPr lang="ru-RU" smtClean="0"/>
              <a:t>10.12.2018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089AD-140B-4325-94BE-CB5A71312904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49836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0C9B8-4ED4-46F0-8EA4-C8093B354495}" type="datetimeFigureOut">
              <a:rPr lang="ru-RU" smtClean="0"/>
              <a:t>10.12.2018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089AD-140B-4325-94BE-CB5A71312904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56060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0C9B8-4ED4-46F0-8EA4-C8093B354495}" type="datetimeFigureOut">
              <a:rPr lang="ru-RU" smtClean="0"/>
              <a:t>10.12.2018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089AD-140B-4325-94BE-CB5A71312904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25442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0C9B8-4ED4-46F0-8EA4-C8093B354495}" type="datetimeFigureOut">
              <a:rPr lang="ru-RU" smtClean="0"/>
              <a:t>10.12.2018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089AD-140B-4325-94BE-CB5A71312904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8187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0C9B8-4ED4-46F0-8EA4-C8093B354495}" type="datetimeFigureOut">
              <a:rPr lang="ru-RU" smtClean="0"/>
              <a:t>10.12.2018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089AD-140B-4325-94BE-CB5A713129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8568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0C9B8-4ED4-46F0-8EA4-C8093B354495}" type="datetimeFigureOut">
              <a:rPr lang="ru-RU" smtClean="0"/>
              <a:t>10.12.2018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089AD-140B-4325-94BE-CB5A71312904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2708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0C9B8-4ED4-46F0-8EA4-C8093B354495}" type="datetimeFigureOut">
              <a:rPr lang="ru-RU" smtClean="0"/>
              <a:t>10.12.2018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089AD-140B-4325-94BE-CB5A713129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5452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0C9B8-4ED4-46F0-8EA4-C8093B354495}" type="datetimeFigureOut">
              <a:rPr lang="ru-RU" smtClean="0"/>
              <a:t>10.12.2018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089AD-140B-4325-94BE-CB5A71312904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5304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0C9B8-4ED4-46F0-8EA4-C8093B354495}" type="datetimeFigureOut">
              <a:rPr lang="ru-RU" smtClean="0"/>
              <a:t>10.12.2018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089AD-140B-4325-94BE-CB5A71312904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8265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0C9B8-4ED4-46F0-8EA4-C8093B354495}" type="datetimeFigureOut">
              <a:rPr lang="ru-RU" smtClean="0"/>
              <a:t>10.12.2018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089AD-140B-4325-94BE-CB5A713129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9391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0C9B8-4ED4-46F0-8EA4-C8093B354495}" type="datetimeFigureOut">
              <a:rPr lang="ru-RU" smtClean="0"/>
              <a:t>10.12.2018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089AD-140B-4325-94BE-CB5A71312904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265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0C9B8-4ED4-46F0-8EA4-C8093B354495}" type="datetimeFigureOut">
              <a:rPr lang="ru-RU" smtClean="0"/>
              <a:t>10.12.2018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089AD-140B-4325-94BE-CB5A713129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03086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7F0C9B8-4ED4-46F0-8EA4-C8093B354495}" type="datetimeFigureOut">
              <a:rPr lang="ru-RU" smtClean="0"/>
              <a:t>10.12.2018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44089AD-140B-4325-94BE-CB5A713129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719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  <p:sldLayoutId id="2147483712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atlas100.ru/catalog/turizm-i-gostepriimstvo/arkhitektor-territoriy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7.w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atlas100.ru/catalog/novye-materialy-i-nanotekhnologii/spetsialist-po-bezopasnosti-v-nanoindustrii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ОСОБЕННОСТИ ПРОФОРИЕНТАЦИОННОЙ РАБОТЫ  С ВЫПУСКНИКАМИ ОБРАЗОВАТЕЛЬНЫХ ОРГАНИЗАЦИЙ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/>
              <a:t>Работа с родителями</a:t>
            </a: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4399438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СОЦИАЛЬНАЯ СФЕРА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mtClean="0">
                <a:solidFill>
                  <a:srgbClr val="FF0000"/>
                </a:solidFill>
              </a:rPr>
              <a:t>ЭКОВОЖАТЫЙ</a:t>
            </a:r>
          </a:p>
          <a:p>
            <a:r>
              <a:rPr lang="ru-RU" smtClean="0"/>
              <a:t>Специалист</a:t>
            </a:r>
            <a:r>
              <a:rPr lang="ru-RU"/>
              <a:t>, который поддерживает инициативные общественные группы, работающие на улучшение экологии, обеспечивает обмен информацией между ними, помогает им организовать общественный контроль производств и мониторинг</a:t>
            </a:r>
            <a:br>
              <a:rPr lang="ru-RU"/>
            </a:br>
            <a:r>
              <a:rPr lang="ru-RU"/>
              <a:t>поведения людей на местах (в городах/деревнях). Многие люди в принципе готовы участвовать в какой-либо экологической активности, однако им часто не хватает организатора, который сказал бы, что и где необходимо сделать. Отдельные</a:t>
            </a:r>
            <a:br>
              <a:rPr lang="ru-RU"/>
            </a:br>
            <a:r>
              <a:rPr lang="ru-RU"/>
              <a:t>экоактивисты уже собирают вокруг себя группы волонтеров, но в будущем понадобится еще больше специалистов такого профиля.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2265" y="4454843"/>
            <a:ext cx="1319411" cy="1524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4015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mtClean="0"/>
              <a:t>Машиностроение и робототехника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/>
              <a:t>Проектировщик домашних роботов</a:t>
            </a:r>
          </a:p>
          <a:p>
            <a:r>
              <a:rPr lang="ru-RU" smtClean="0"/>
              <a:t>Cпециалист</a:t>
            </a:r>
            <a:r>
              <a:rPr lang="ru-RU"/>
              <a:t>, занимающийся разработкой и программированием домашних роботов (например, робот-сиделка, робот-уборщик, робот-прачка, робот-садовник, робот для выгуливания собак и др.), которые облегчают ведение домашнего хозяйства. Такие роботы интегрированы с другими элементами «умного дома», имеют свободу перемещения и могут выполнять сложную домашнюю работу.</a:t>
            </a:r>
          </a:p>
          <a:p>
            <a:pPr marL="0" indent="0">
              <a:buNone/>
            </a:pPr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224" y="4437112"/>
            <a:ext cx="1163762" cy="1345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1858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ТУРИЗМ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endParaRPr lang="ru-RU" b="1" dirty="0"/>
          </a:p>
          <a:p>
            <a:r>
              <a:rPr lang="ru-RU" b="1" dirty="0">
                <a:hlinkClick r:id="rId2"/>
              </a:rPr>
              <a:t>Архитектор </a:t>
            </a:r>
            <a:r>
              <a:rPr lang="ru-RU" b="1" dirty="0" smtClean="0">
                <a:hlinkClick r:id="rId2"/>
              </a:rPr>
              <a:t>территорий</a:t>
            </a:r>
            <a:endParaRPr lang="ru-RU" dirty="0"/>
          </a:p>
          <a:p>
            <a:r>
              <a:rPr lang="ru-RU" dirty="0"/>
              <a:t>Специалист, который создает для туристов «информационные ландшафты» с учетом реалий региона, типов потребителей и популярных на текущий момент направлений в туристической индустрии. Если бренд-менеджер выполняет функции</a:t>
            </a:r>
            <a:br>
              <a:rPr lang="ru-RU" dirty="0"/>
            </a:br>
            <a:r>
              <a:rPr lang="ru-RU" dirty="0"/>
              <a:t>креативного директора, архитектор территорий – это дизайнер, который находит конкретные и детальные решения для поставленных задач.</a:t>
            </a:r>
          </a:p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3576" y="4509121"/>
            <a:ext cx="1196948" cy="13834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2839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МЕДИЦИНА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/>
              <a:t>Генетический консультант</a:t>
            </a:r>
          </a:p>
          <a:p>
            <a:r>
              <a:rPr lang="ru-RU" smtClean="0"/>
              <a:t>Проводит </a:t>
            </a:r>
            <a:r>
              <a:rPr lang="ru-RU"/>
              <a:t>первичный и плановый генетический анализ в диагностических центрах, обрабатывает данные с диагностических устройств и дает заключение и рекомендации по дальнейшей схеме лечения. С помощью генетического анализа можно выявлять онко-маркеры, диагностировать наследственные заболевания, определять специфику обмена веществ пациента и исследовать болезни, вызванные вирусными и бактериальными инфекциями. На данный момент самый известный сервис генетического скрининга – американская компания 23andMe. В России коммерческие исследования генома также проводятся (хотя пока и стоят дороже) – например, в компаниях «Геноаналитика» и «Ген здоровья семьи».</a:t>
            </a:r>
          </a:p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105" y="4509121"/>
            <a:ext cx="1321553" cy="1527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6779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СЕЛЬСКОЕ ХОЗЯЙСТВО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/>
              <a:t>Сити-фермер</a:t>
            </a:r>
          </a:p>
          <a:p>
            <a:pPr marL="0" indent="0">
              <a:buNone/>
            </a:pPr>
            <a:endParaRPr lang="ru-RU"/>
          </a:p>
          <a:p>
            <a:r>
              <a:rPr lang="ru-RU"/>
              <a:t>Специалист по обустраиванию и обслуживанию агропромышленных хозяйств на крышах и в зданиях небоскребов крупных городов. Вертикальные фермы – автономные и экологичные конструкции, позволяющие выращивать растения и разводить животных в черте города – повестка ближайшего будущего. Первая коммерческая вертикальная ферма появилась в Сингапуре в 2012 году, а в настоящее время создание агронебоскребов планируется в Южной Корее, Китае, ОАЭ, США, Франции и других </a:t>
            </a:r>
            <a:r>
              <a:rPr lang="ru-RU" smtClean="0"/>
              <a:t>странах</a:t>
            </a:r>
            <a:endParaRPr lang="ru-RU"/>
          </a:p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2264" y="4149081"/>
            <a:ext cx="1446158" cy="1671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5994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Искусство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/>
              <a:t>Куратор коллективного творчества</a:t>
            </a:r>
          </a:p>
          <a:p>
            <a:r>
              <a:rPr lang="ru-RU" smtClean="0"/>
              <a:t>Специалист</a:t>
            </a:r>
            <a:r>
              <a:rPr lang="ru-RU"/>
              <a:t>, который собирает арт-группы для реализации конкретного творческого проекта. В эти арт-группы могут входить как художники разных профилей, так и ученые, программисты, инженеры и специалисты из других отраслей.</a:t>
            </a:r>
          </a:p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057" y="4005065"/>
            <a:ext cx="1508461" cy="17434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0166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1981200" y="274639"/>
            <a:ext cx="8229600" cy="7969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2400" b="1"/>
              <a:t>По данным лаборатории социально-профессионального</a:t>
            </a:r>
            <a:br>
              <a:rPr lang="ru-RU" altLang="ru-RU" sz="2400" b="1"/>
            </a:br>
            <a:r>
              <a:rPr lang="ru-RU" altLang="ru-RU" sz="2400" b="1"/>
              <a:t>самоопределения молодежи ИСМО РАО</a:t>
            </a:r>
          </a:p>
        </p:txBody>
      </p:sp>
      <p:sp>
        <p:nvSpPr>
          <p:cNvPr id="4099" name="Содержимое 2"/>
          <p:cNvSpPr>
            <a:spLocks noGrp="1"/>
          </p:cNvSpPr>
          <p:nvPr>
            <p:ph idx="1"/>
          </p:nvPr>
        </p:nvSpPr>
        <p:spPr>
          <a:xfrm>
            <a:off x="1981200" y="1214438"/>
            <a:ext cx="8229600" cy="51435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2400" dirty="0"/>
              <a:t>50% старшеклассников не соотносят выбор профессии со своими реальными возможностями, 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2400" dirty="0"/>
              <a:t> 46% ориентированы при выборе профессии на мнение родителей, родственников; 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2400" dirty="0"/>
              <a:t>67% не имеют представления о сущности выбранной профессии. 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ru-RU" altLang="ru-RU" dirty="0" smtClean="0"/>
          </a:p>
          <a:p>
            <a:pPr algn="ctr" eaLnBrk="1" hangingPunct="1">
              <a:buFont typeface="Arial" panose="020B0604020202020204" pitchFamily="34" charset="0"/>
              <a:buNone/>
            </a:pPr>
            <a:endParaRPr lang="ru-RU" altLang="ru-RU" dirty="0" smtClean="0"/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ru-RU" altLang="ru-RU" dirty="0" smtClean="0"/>
              <a:t>качественно обоснованная система профессиональной ориентации обучающихся</a:t>
            </a:r>
          </a:p>
        </p:txBody>
      </p:sp>
      <p:sp>
        <p:nvSpPr>
          <p:cNvPr id="4" name="Стрелка вниз 3"/>
          <p:cNvSpPr/>
          <p:nvPr/>
        </p:nvSpPr>
        <p:spPr>
          <a:xfrm>
            <a:off x="5667376" y="3786189"/>
            <a:ext cx="714375" cy="9286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75275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>
          <a:xfrm>
            <a:off x="2119745" y="500062"/>
            <a:ext cx="7869382" cy="677573"/>
          </a:xfrm>
        </p:spPr>
        <p:txBody>
          <a:bodyPr>
            <a:normAutofit fontScale="90000"/>
          </a:bodyPr>
          <a:lstStyle/>
          <a:p>
            <a:pPr eaLnBrk="1" hangingPunct="1"/>
            <a:endParaRPr lang="ru-RU" altLang="ru-RU" dirty="0" smtClean="0"/>
          </a:p>
        </p:txBody>
      </p:sp>
      <p:graphicFrame>
        <p:nvGraphicFramePr>
          <p:cNvPr id="1026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2392363" y="500063"/>
          <a:ext cx="7264400" cy="5840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VISIO" r:id="rId3" imgW="7580160" imgH="6094440" progId="">
                  <p:embed/>
                </p:oleObj>
              </mc:Choice>
              <mc:Fallback>
                <p:oleObj name="VISIO" r:id="rId3" imgW="7580160" imgH="6094440" progId="">
                  <p:embed/>
                  <p:pic>
                    <p:nvPicPr>
                      <p:cNvPr id="1026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92363" y="500063"/>
                        <a:ext cx="7264400" cy="5840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62864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Современные требования работодателей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1. Глубина знаний</a:t>
            </a:r>
          </a:p>
          <a:p>
            <a:r>
              <a:rPr lang="ru-RU" dirty="0" smtClean="0"/>
              <a:t>2. Качество(тщательность и точность выполнения работы)</a:t>
            </a:r>
          </a:p>
          <a:p>
            <a:r>
              <a:rPr lang="ru-RU" dirty="0" smtClean="0"/>
              <a:t>3. Надежность</a:t>
            </a:r>
          </a:p>
          <a:p>
            <a:r>
              <a:rPr lang="ru-RU" dirty="0" smtClean="0"/>
              <a:t>4.Инициатива</a:t>
            </a:r>
          </a:p>
          <a:p>
            <a:r>
              <a:rPr lang="ru-RU" dirty="0" smtClean="0"/>
              <a:t>5. Творческие способности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Объект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ru-RU" dirty="0" smtClean="0"/>
              <a:t>6.Выдержка (сосредоточенность при напряжении)</a:t>
            </a:r>
          </a:p>
          <a:p>
            <a:r>
              <a:rPr lang="ru-RU" dirty="0" smtClean="0"/>
              <a:t>7. Целеустремленность</a:t>
            </a:r>
          </a:p>
          <a:p>
            <a:r>
              <a:rPr lang="ru-RU" dirty="0" smtClean="0"/>
              <a:t>8. Без потребительской позиции</a:t>
            </a:r>
          </a:p>
          <a:p>
            <a:r>
              <a:rPr lang="ru-RU" dirty="0" smtClean="0"/>
              <a:t>9. Навыки общения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52926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Алгоритм выбора профессии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Смысл жизни, миссия</a:t>
            </a:r>
          </a:p>
          <a:p>
            <a:r>
              <a:rPr lang="ru-RU" dirty="0" smtClean="0"/>
              <a:t> Сильные и слабые качества</a:t>
            </a:r>
          </a:p>
          <a:p>
            <a:r>
              <a:rPr lang="ru-RU" dirty="0" smtClean="0"/>
              <a:t>Ценности</a:t>
            </a:r>
          </a:p>
          <a:p>
            <a:r>
              <a:rPr lang="ru-RU" dirty="0" smtClean="0"/>
              <a:t>Любимые предметы- области производства</a:t>
            </a:r>
          </a:p>
          <a:p>
            <a:r>
              <a:rPr lang="ru-RU" dirty="0" smtClean="0"/>
              <a:t>Исследование </a:t>
            </a:r>
            <a:r>
              <a:rPr lang="ru-RU" dirty="0" err="1"/>
              <a:t>п</a:t>
            </a:r>
            <a:r>
              <a:rPr lang="ru-RU" dirty="0" err="1" smtClean="0"/>
              <a:t>рофессиограмм</a:t>
            </a:r>
            <a:r>
              <a:rPr lang="ru-RU" dirty="0" smtClean="0"/>
              <a:t> </a:t>
            </a:r>
          </a:p>
          <a:p>
            <a:r>
              <a:rPr lang="ru-RU" dirty="0" smtClean="0"/>
              <a:t>Возможные траектории карьеры</a:t>
            </a:r>
          </a:p>
          <a:p>
            <a:r>
              <a:rPr lang="ru-RU" dirty="0" smtClean="0"/>
              <a:t>Учебные заведения</a:t>
            </a:r>
          </a:p>
          <a:p>
            <a:r>
              <a:rPr lang="ru-RU" dirty="0" smtClean="0"/>
              <a:t>Выбор предметов для сдачи ОГЭ, ЕГЭ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71900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Устаревающие рабочие профессии 2015-2030гг 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endParaRPr lang="ru-RU" dirty="0"/>
          </a:p>
          <a:p>
            <a:r>
              <a:rPr lang="ru-RU" dirty="0" smtClean="0"/>
              <a:t>Билетер                                                                           </a:t>
            </a:r>
            <a:endParaRPr lang="ru-RU" dirty="0"/>
          </a:p>
          <a:p>
            <a:r>
              <a:rPr lang="ru-RU" dirty="0" smtClean="0"/>
              <a:t>Вахтер                                                                               Официант</a:t>
            </a:r>
            <a:endParaRPr lang="ru-RU" dirty="0"/>
          </a:p>
          <a:p>
            <a:r>
              <a:rPr lang="ru-RU" dirty="0" smtClean="0"/>
              <a:t>Лифтер                                                                        Работник химчистки</a:t>
            </a:r>
            <a:endParaRPr lang="ru-RU" dirty="0"/>
          </a:p>
          <a:p>
            <a:r>
              <a:rPr lang="ru-RU" dirty="0" err="1" smtClean="0"/>
              <a:t>Парковщик</a:t>
            </a:r>
            <a:r>
              <a:rPr lang="ru-RU" dirty="0" smtClean="0"/>
              <a:t>                                                                         Бетонщик</a:t>
            </a:r>
            <a:endParaRPr lang="ru-RU" dirty="0"/>
          </a:p>
          <a:p>
            <a:r>
              <a:rPr lang="ru-RU" dirty="0"/>
              <a:t>оператор </a:t>
            </a:r>
            <a:r>
              <a:rPr lang="ru-RU" dirty="0" err="1" smtClean="0"/>
              <a:t>call</a:t>
            </a:r>
            <a:r>
              <a:rPr lang="ru-RU" dirty="0" smtClean="0"/>
              <a:t>-центра                                                           Носильщик                                                         </a:t>
            </a:r>
            <a:endParaRPr lang="ru-RU" dirty="0"/>
          </a:p>
          <a:p>
            <a:r>
              <a:rPr lang="ru-RU" dirty="0" smtClean="0"/>
              <a:t>Почтальон                                                                          Швея</a:t>
            </a:r>
            <a:endParaRPr lang="ru-RU" dirty="0"/>
          </a:p>
          <a:p>
            <a:r>
              <a:rPr lang="ru-RU" dirty="0"/>
              <a:t>высокопрофессиональный с/х </a:t>
            </a:r>
            <a:r>
              <a:rPr lang="ru-RU" dirty="0" smtClean="0"/>
              <a:t>работник </a:t>
            </a:r>
            <a:r>
              <a:rPr lang="ru-RU" dirty="0" err="1" smtClean="0"/>
              <a:t>Работник</a:t>
            </a:r>
            <a:r>
              <a:rPr lang="ru-RU" dirty="0" smtClean="0"/>
              <a:t> транспортного терминала</a:t>
            </a:r>
            <a:endParaRPr lang="ru-RU" dirty="0"/>
          </a:p>
          <a:p>
            <a:r>
              <a:rPr lang="ru-RU" dirty="0" smtClean="0"/>
              <a:t>Курьер                                                                               Прораб</a:t>
            </a:r>
            <a:endParaRPr lang="ru-RU" dirty="0"/>
          </a:p>
          <a:p>
            <a:r>
              <a:rPr lang="ru-RU" dirty="0"/>
              <a:t>смотритель зала в </a:t>
            </a:r>
            <a:r>
              <a:rPr lang="ru-RU" dirty="0" smtClean="0"/>
              <a:t>музее                                                     Бурильщик</a:t>
            </a:r>
            <a:endParaRPr lang="ru-RU" dirty="0"/>
          </a:p>
          <a:p>
            <a:r>
              <a:rPr lang="ru-RU" dirty="0"/>
              <a:t>машинист товарного </a:t>
            </a:r>
            <a:r>
              <a:rPr lang="ru-RU" dirty="0" smtClean="0"/>
              <a:t>состава                                               Варщик</a:t>
            </a:r>
            <a:endParaRPr lang="ru-RU" dirty="0"/>
          </a:p>
          <a:p>
            <a:r>
              <a:rPr lang="ru-RU" dirty="0"/>
              <a:t>инспектор </a:t>
            </a:r>
            <a:r>
              <a:rPr lang="ru-RU" dirty="0" err="1" smtClean="0"/>
              <a:t>дпс</a:t>
            </a:r>
            <a:r>
              <a:rPr lang="ru-RU" dirty="0" smtClean="0"/>
              <a:t>                                                                     Фасовщик</a:t>
            </a:r>
            <a:endParaRPr lang="ru-RU" dirty="0"/>
          </a:p>
          <a:p>
            <a:r>
              <a:rPr lang="ru-RU" dirty="0" smtClean="0"/>
              <a:t>Охранник                                                                            Шахтер   </a:t>
            </a:r>
            <a:endParaRPr lang="ru-RU" dirty="0"/>
          </a:p>
          <a:p>
            <a:r>
              <a:rPr lang="ru-RU" dirty="0"/>
              <a:t>горняк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5862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Устаревающие интеллектуальные профессии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endParaRPr lang="ru-RU"/>
          </a:p>
          <a:p>
            <a:pPr marL="0" indent="0">
              <a:buNone/>
            </a:pPr>
            <a:endParaRPr lang="ru-RU"/>
          </a:p>
          <a:p>
            <a:r>
              <a:rPr lang="ru-RU" smtClean="0"/>
              <a:t>Бухгалтер                                                                                                Повизор</a:t>
            </a:r>
            <a:endParaRPr lang="ru-RU"/>
          </a:p>
          <a:p>
            <a:r>
              <a:rPr lang="ru-RU" smtClean="0"/>
              <a:t>Сметчик                                                                                                   Штурман</a:t>
            </a:r>
            <a:endParaRPr lang="ru-RU"/>
          </a:p>
          <a:p>
            <a:r>
              <a:rPr lang="ru-RU"/>
              <a:t>менеджер по </a:t>
            </a:r>
            <a:r>
              <a:rPr lang="ru-RU" smtClean="0"/>
              <a:t>кредитам                                                                              Диспетчер</a:t>
            </a:r>
            <a:endParaRPr lang="ru-RU"/>
          </a:p>
          <a:p>
            <a:r>
              <a:rPr lang="ru-RU" smtClean="0"/>
              <a:t>Статистик                                                                                                 Системный администратор</a:t>
            </a:r>
            <a:endParaRPr lang="ru-RU"/>
          </a:p>
          <a:p>
            <a:r>
              <a:rPr lang="ru-RU"/>
              <a:t>стенографист/ </a:t>
            </a:r>
            <a:r>
              <a:rPr lang="ru-RU" smtClean="0"/>
              <a:t>расшифровщик                                                                   Диагност</a:t>
            </a:r>
            <a:endParaRPr lang="ru-RU"/>
          </a:p>
          <a:p>
            <a:r>
              <a:rPr lang="ru-RU" smtClean="0"/>
              <a:t>Копирайтер                                                                                               Оператор гос. услуг</a:t>
            </a:r>
            <a:endParaRPr lang="ru-RU"/>
          </a:p>
          <a:p>
            <a:r>
              <a:rPr lang="ru-RU" smtClean="0"/>
              <a:t>Корректор                                                                                                  переводчик</a:t>
            </a:r>
            <a:endParaRPr lang="ru-RU"/>
          </a:p>
          <a:p>
            <a:r>
              <a:rPr lang="ru-RU" smtClean="0"/>
              <a:t>бильд-редактор                                                                                         Логист</a:t>
            </a:r>
            <a:endParaRPr lang="ru-RU"/>
          </a:p>
          <a:p>
            <a:r>
              <a:rPr lang="ru-RU"/>
              <a:t>монтировщик </a:t>
            </a:r>
            <a:r>
              <a:rPr lang="ru-RU" smtClean="0"/>
              <a:t>декораций                                                                             Референт             </a:t>
            </a:r>
            <a:endParaRPr lang="ru-RU"/>
          </a:p>
          <a:p>
            <a:r>
              <a:rPr lang="ru-RU" smtClean="0"/>
              <a:t>Библиотекарь                                                                                             Спортивный аналитик</a:t>
            </a:r>
            <a:endParaRPr lang="ru-RU"/>
          </a:p>
          <a:p>
            <a:r>
              <a:rPr lang="ru-RU"/>
              <a:t>документовед/ </a:t>
            </a:r>
            <a:r>
              <a:rPr lang="ru-RU" smtClean="0"/>
              <a:t>архивариус                                                                          Журналист</a:t>
            </a:r>
            <a:endParaRPr lang="ru-RU"/>
          </a:p>
          <a:p>
            <a:r>
              <a:rPr lang="ru-RU" smtClean="0"/>
              <a:t>Турагент                                                                                                     Аналитик</a:t>
            </a:r>
            <a:endParaRPr lang="ru-RU"/>
          </a:p>
          <a:p>
            <a:r>
              <a:rPr lang="ru-RU" smtClean="0"/>
              <a:t>Испытатель                                                                                                 Экскурсовод</a:t>
            </a:r>
            <a:endParaRPr lang="ru-RU"/>
          </a:p>
          <a:p>
            <a:r>
              <a:rPr lang="ru-RU" smtClean="0"/>
              <a:t>дублер/каскадер                                                                                         Риэлтор</a:t>
            </a:r>
            <a:endParaRPr lang="ru-RU"/>
          </a:p>
          <a:p>
            <a:r>
              <a:rPr lang="ru-RU" smtClean="0"/>
              <a:t>Юрисконсульт                                                                                             Банковский операционист</a:t>
            </a:r>
            <a:endParaRPr lang="ru-RU"/>
          </a:p>
          <a:p>
            <a:r>
              <a:rPr lang="ru-RU"/>
              <a:t>нотариус</a:t>
            </a:r>
          </a:p>
          <a:p>
            <a:pPr marL="0" indent="0">
              <a:buNone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6860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Атлас Новых профессий </a:t>
            </a:r>
            <a:br>
              <a:rPr lang="ru-RU" smtClean="0"/>
            </a:br>
            <a:r>
              <a:rPr lang="ru-RU" smtClean="0"/>
              <a:t>(после 2020г.)</a:t>
            </a:r>
            <a:br>
              <a:rPr lang="ru-RU" smtClean="0"/>
            </a:b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mtClean="0"/>
              <a:t>По материалам исследования </a:t>
            </a:r>
          </a:p>
          <a:p>
            <a:r>
              <a:rPr lang="ru-RU" smtClean="0"/>
              <a:t>«Агенства стратегических инициатив «Сколково»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9726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Химическая технология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b="1"/>
          </a:p>
          <a:p>
            <a:r>
              <a:rPr lang="ru-RU" b="1">
                <a:hlinkClick r:id="rId2"/>
              </a:rPr>
              <a:t>Специалист по безопасности в наноиндустрии</a:t>
            </a:r>
            <a:endParaRPr lang="ru-RU" b="1"/>
          </a:p>
          <a:p>
            <a:pPr marL="0" indent="0">
              <a:buNone/>
            </a:pPr>
            <a:r>
              <a:rPr lang="ru-RU" smtClean="0"/>
              <a:t>Отвечает </a:t>
            </a:r>
            <a:r>
              <a:rPr lang="ru-RU"/>
              <a:t>за безопасность работников сферы, конечных пользователей продукта и окружающей среды. Разрабатывает программы, позволяющие быстро отреагировать на возникновение негативных последствий производства/применения</a:t>
            </a:r>
            <a:br>
              <a:rPr lang="ru-RU"/>
            </a:br>
            <a:r>
              <a:rPr lang="ru-RU"/>
              <a:t>нанопродуктов</a:t>
            </a:r>
            <a:r>
              <a:rPr lang="ru-RU" smtClean="0"/>
              <a:t>.</a:t>
            </a:r>
          </a:p>
          <a:p>
            <a:pPr marL="0" indent="0">
              <a:buNone/>
            </a:pPr>
            <a:endParaRPr lang="ru-RU"/>
          </a:p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4313" y="4283688"/>
            <a:ext cx="1031379" cy="1192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4047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184</TotalTime>
  <Words>587</Words>
  <Application>Microsoft Office PowerPoint</Application>
  <PresentationFormat>Широкоэкранный</PresentationFormat>
  <Paragraphs>90</Paragraphs>
  <Slides>15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Garamond</vt:lpstr>
      <vt:lpstr>Times New Roman</vt:lpstr>
      <vt:lpstr>Wingdings</vt:lpstr>
      <vt:lpstr>Натуральные материалы</vt:lpstr>
      <vt:lpstr>VISIO</vt:lpstr>
      <vt:lpstr>ОСОБЕННОСТИ ПРОФОРИЕНТАЦИОННОЙ РАБОТЫ  С ВЫПУСКНИКАМИ ОБРАЗОВАТЕЛЬНЫХ ОРГАНИЗАЦИЙ</vt:lpstr>
      <vt:lpstr>По данным лаборатории социально-профессионального самоопределения молодежи ИСМО РАО</vt:lpstr>
      <vt:lpstr>Презентация PowerPoint</vt:lpstr>
      <vt:lpstr>Современные требования работодателей</vt:lpstr>
      <vt:lpstr>Алгоритм выбора профессии</vt:lpstr>
      <vt:lpstr>Устаревающие рабочие профессии 2015-2030гг </vt:lpstr>
      <vt:lpstr>Устаревающие интеллектуальные профессии</vt:lpstr>
      <vt:lpstr>Атлас Новых профессий  (после 2020г.) </vt:lpstr>
      <vt:lpstr>Химическая технология</vt:lpstr>
      <vt:lpstr>СОЦИАЛЬНАЯ СФЕРА</vt:lpstr>
      <vt:lpstr>Машиностроение и робототехника</vt:lpstr>
      <vt:lpstr>ТУРИЗМ</vt:lpstr>
      <vt:lpstr>МЕДИЦИНА</vt:lpstr>
      <vt:lpstr>СЕЛЬСКОЕ ХОЗЯЙСТВО</vt:lpstr>
      <vt:lpstr>Искусство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ОСОБЕННОСТИ ПРОФОРИЕНТАЦИОННОЙ РАБОТЫ  С ВЫПУСКНИКАМИ ОБРАЗОВАТЕЛЬНЫХ ОРГАНИЗАЦИЙ</dc:title>
  <dc:creator>Людмила Сергеевна Костригина</dc:creator>
  <cp:lastModifiedBy>Людмила Сергеевна Костригина</cp:lastModifiedBy>
  <cp:revision>6</cp:revision>
  <dcterms:created xsi:type="dcterms:W3CDTF">2018-12-10T03:40:31Z</dcterms:created>
  <dcterms:modified xsi:type="dcterms:W3CDTF">2018-12-10T06:45:15Z</dcterms:modified>
</cp:coreProperties>
</file>